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45"/>
  </p:notesMasterIdLst>
  <p:sldIdLst>
    <p:sldId id="278" r:id="rId2"/>
    <p:sldId id="279" r:id="rId3"/>
    <p:sldId id="258" r:id="rId4"/>
    <p:sldId id="286" r:id="rId5"/>
    <p:sldId id="300" r:id="rId6"/>
    <p:sldId id="330" r:id="rId7"/>
    <p:sldId id="266" r:id="rId8"/>
    <p:sldId id="265" r:id="rId9"/>
    <p:sldId id="282" r:id="rId10"/>
    <p:sldId id="329" r:id="rId11"/>
    <p:sldId id="323" r:id="rId12"/>
    <p:sldId id="324" r:id="rId13"/>
    <p:sldId id="325" r:id="rId14"/>
    <p:sldId id="327" r:id="rId15"/>
    <p:sldId id="291" r:id="rId16"/>
    <p:sldId id="301" r:id="rId17"/>
    <p:sldId id="302" r:id="rId18"/>
    <p:sldId id="303" r:id="rId19"/>
    <p:sldId id="307" r:id="rId20"/>
    <p:sldId id="292" r:id="rId21"/>
    <p:sldId id="304" r:id="rId22"/>
    <p:sldId id="293" r:id="rId23"/>
    <p:sldId id="305" r:id="rId24"/>
    <p:sldId id="306" r:id="rId25"/>
    <p:sldId id="308" r:id="rId26"/>
    <p:sldId id="309" r:id="rId27"/>
    <p:sldId id="310" r:id="rId28"/>
    <p:sldId id="311" r:id="rId29"/>
    <p:sldId id="326" r:id="rId30"/>
    <p:sldId id="313" r:id="rId31"/>
    <p:sldId id="314" r:id="rId32"/>
    <p:sldId id="315" r:id="rId33"/>
    <p:sldId id="316" r:id="rId34"/>
    <p:sldId id="317" r:id="rId35"/>
    <p:sldId id="332" r:id="rId36"/>
    <p:sldId id="331" r:id="rId37"/>
    <p:sldId id="312" r:id="rId38"/>
    <p:sldId id="319" r:id="rId39"/>
    <p:sldId id="320" r:id="rId40"/>
    <p:sldId id="321" r:id="rId41"/>
    <p:sldId id="322" r:id="rId42"/>
    <p:sldId id="328" r:id="rId43"/>
    <p:sldId id="280" r:id="rId4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Orta Stil 4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6" autoAdjust="0"/>
    <p:restoredTop sz="94661" autoAdjust="0"/>
  </p:normalViewPr>
  <p:slideViewPr>
    <p:cSldViewPr snapToGrid="0">
      <p:cViewPr varScale="1">
        <p:scale>
          <a:sx n="82" d="100"/>
          <a:sy n="82" d="100"/>
        </p:scale>
        <p:origin x="756" y="96"/>
      </p:cViewPr>
      <p:guideLst/>
    </p:cSldViewPr>
  </p:slideViewPr>
  <p:outlineViewPr>
    <p:cViewPr>
      <p:scale>
        <a:sx n="33" d="100"/>
        <a:sy n="33" d="100"/>
      </p:scale>
      <p:origin x="0" y="-123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CBD0E-0D83-4BA5-A221-668FF76E4A95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09D9B-EAE8-477A-B1E4-D14A5F06F8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869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831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219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699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581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26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062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851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901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09D9B-EAE8-477A-B1E4-D14A5F06F84E}" type="slidenum">
              <a:rPr lang="tr-TR" smtClean="0"/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6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669571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841693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313389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337352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483427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204794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801450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369292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7086727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44453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0961227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342750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110846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183207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28790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421736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B8DB-67E8-4876-B8A9-F32A354E17F8}" type="datetimeFigureOut">
              <a:rPr lang="tr-TR" smtClean="0"/>
              <a:t>7.07.2020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423F95-24A5-46AD-9B9B-5155E0DA03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83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ransition spd="slow">
    <p:wipe dir="r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2"/>
          <p:cNvSpPr>
            <a:spLocks noGrp="1"/>
          </p:cNvSpPr>
          <p:nvPr>
            <p:ph type="title"/>
          </p:nvPr>
        </p:nvSpPr>
        <p:spPr>
          <a:xfrm>
            <a:off x="1723644" y="365125"/>
            <a:ext cx="9630156" cy="214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400" dirty="0" smtClean="0">
                <a:latin typeface="+mn-lt"/>
                <a:cs typeface="Times New Roman" panose="02020603050405020304" pitchFamily="18" charset="0"/>
              </a:rPr>
              <a:t>T.C.</a:t>
            </a:r>
          </a:p>
          <a:p>
            <a:pPr marL="0" indent="0" algn="ctr">
              <a:buNone/>
            </a:pPr>
            <a:r>
              <a:rPr lang="tr-TR" sz="2400" dirty="0" smtClean="0">
                <a:latin typeface="+mn-lt"/>
                <a:cs typeface="Times New Roman" panose="02020603050405020304" pitchFamily="18" charset="0"/>
              </a:rPr>
              <a:t>Eskişehir Osmangazi Üniversitesi</a:t>
            </a:r>
          </a:p>
          <a:p>
            <a:pPr marL="0" indent="0" algn="ctr">
              <a:buNone/>
            </a:pPr>
            <a:r>
              <a:rPr lang="tr-TR" sz="2400" dirty="0" smtClean="0">
                <a:latin typeface="+mn-lt"/>
                <a:cs typeface="Times New Roman" panose="02020603050405020304" pitchFamily="18" charset="0"/>
              </a:rPr>
              <a:t>Strateji Geliştirme Daire Başkanlığı</a:t>
            </a:r>
          </a:p>
          <a:p>
            <a:pPr marL="0" indent="0" algn="ctr">
              <a:buNone/>
            </a:pPr>
            <a:r>
              <a:rPr lang="tr-TR" sz="2400" dirty="0" smtClean="0">
                <a:latin typeface="+mn-lt"/>
                <a:cs typeface="Times New Roman" panose="02020603050405020304" pitchFamily="18" charset="0"/>
              </a:rPr>
              <a:t>İç Kontrol Şube Müdürlüğü</a:t>
            </a:r>
          </a:p>
          <a:p>
            <a:pPr marL="0" indent="0">
              <a:buNone/>
            </a:pPr>
            <a:endParaRPr lang="tr-TR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57462" y="2511425"/>
            <a:ext cx="8461499" cy="31406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sz="3200" dirty="0" smtClean="0"/>
          </a:p>
          <a:p>
            <a:pPr marL="0" indent="0" algn="ctr">
              <a:buNone/>
            </a:pPr>
            <a:endParaRPr lang="tr-TR" sz="4000" dirty="0" smtClean="0"/>
          </a:p>
          <a:p>
            <a:pPr marL="0" indent="0" algn="ctr">
              <a:buNone/>
            </a:pPr>
            <a:r>
              <a:rPr lang="tr-TR" sz="2800" b="1" dirty="0"/>
              <a:t>KURUMSAL RİSK YÖNETİM STRATEJİ BELGESİ</a:t>
            </a:r>
            <a:endParaRPr lang="tr-TR" sz="2800" dirty="0"/>
          </a:p>
        </p:txBody>
      </p:sp>
      <p:pic>
        <p:nvPicPr>
          <p:cNvPr id="4" name="Picture 2" descr="logo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648" y="2014262"/>
            <a:ext cx="1002147" cy="99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4190" y="4657724"/>
            <a:ext cx="252412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0692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721" y="1450679"/>
            <a:ext cx="9474223" cy="5248296"/>
          </a:xfrm>
          <a:prstGeom prst="rect">
            <a:avLst/>
          </a:prstGeom>
        </p:spPr>
      </p:pic>
      <p:sp>
        <p:nvSpPr>
          <p:cNvPr id="5" name="Unvan 4"/>
          <p:cNvSpPr txBox="1">
            <a:spLocks/>
          </p:cNvSpPr>
          <p:nvPr/>
        </p:nvSpPr>
        <p:spPr>
          <a:xfrm>
            <a:off x="1632988" y="704231"/>
            <a:ext cx="8911687" cy="6327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Hiyerarşisi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439582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67226" y="510660"/>
            <a:ext cx="9196070" cy="1280890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1120" y="1360449"/>
            <a:ext cx="9413371" cy="4852782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800" i="1" dirty="0" smtClean="0">
                <a:latin typeface="Times New Roman" panose="02020603050405020304" pitchFamily="18" charset="0"/>
              </a:rPr>
              <a:t>Kurum </a:t>
            </a:r>
            <a:r>
              <a:rPr lang="tr-TR" sz="2800" i="1" dirty="0">
                <a:latin typeface="Times New Roman" panose="02020603050405020304" pitchFamily="18" charset="0"/>
              </a:rPr>
              <a:t>Düzeyi (Stratejik Düzey) Riskler</a:t>
            </a:r>
            <a:r>
              <a:rPr lang="tr-TR" sz="2800" dirty="0">
                <a:latin typeface="Times New Roman" panose="02020603050405020304" pitchFamily="18" charset="0"/>
              </a:rPr>
              <a:t>: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Stratejik </a:t>
            </a:r>
            <a:r>
              <a:rPr lang="tr-TR" sz="2800" dirty="0">
                <a:latin typeface="Times New Roman" panose="02020603050405020304" pitchFamily="18" charset="0"/>
              </a:rPr>
              <a:t>amaç ve hedeflere yönelik risklerdir.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Stratejik </a:t>
            </a:r>
            <a:r>
              <a:rPr lang="tr-TR" sz="2800" dirty="0">
                <a:latin typeface="Times New Roman" panose="02020603050405020304" pitchFamily="18" charset="0"/>
              </a:rPr>
              <a:t>düzey risklerin belirlenme süreci stratejik planlama ekibi tarafından;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marL="903288" indent="0" algn="just">
              <a:buNone/>
              <a:tabLst>
                <a:tab pos="903288" algn="l"/>
              </a:tabLst>
            </a:pPr>
            <a:r>
              <a:rPr lang="tr-TR" sz="2800" dirty="0">
                <a:latin typeface="Times New Roman" panose="02020603050405020304" pitchFamily="18" charset="0"/>
              </a:rPr>
              <a:t>	S</a:t>
            </a:r>
            <a:r>
              <a:rPr lang="tr-TR" sz="2800" dirty="0" smtClean="0">
                <a:latin typeface="Times New Roman" panose="02020603050405020304" pitchFamily="18" charset="0"/>
              </a:rPr>
              <a:t>tratejik </a:t>
            </a:r>
            <a:r>
              <a:rPr lang="tr-TR" sz="2800" dirty="0">
                <a:latin typeface="Times New Roman" panose="02020603050405020304" pitchFamily="18" charset="0"/>
              </a:rPr>
              <a:t>planlama kapsamında amaç ve hedeflerin belirlenmesi süreci ile bir bütün olarak ve eş zamanlı yürütülür.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marL="903288" indent="0" algn="just">
              <a:buNone/>
              <a:tabLst>
                <a:tab pos="903288" algn="l"/>
              </a:tabLst>
            </a:pP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Bu </a:t>
            </a:r>
            <a:r>
              <a:rPr lang="tr-TR" sz="2800" dirty="0">
                <a:latin typeface="Times New Roman" panose="02020603050405020304" pitchFamily="18" charset="0"/>
              </a:rPr>
              <a:t>riskler hedef bazında belirlenir bu sayede hedeflere ulaşmayı etkileyebilecek risklerin öncelikle ele alınması sağlanır. </a:t>
            </a:r>
          </a:p>
        </p:txBody>
      </p:sp>
      <p:sp>
        <p:nvSpPr>
          <p:cNvPr id="5" name="Unvan 4"/>
          <p:cNvSpPr txBox="1">
            <a:spLocks/>
          </p:cNvSpPr>
          <p:nvPr/>
        </p:nvSpPr>
        <p:spPr>
          <a:xfrm>
            <a:off x="1667226" y="666347"/>
            <a:ext cx="8911687" cy="53841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Hiyerarşisi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78448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8440" y="604445"/>
            <a:ext cx="9196070" cy="1280890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28439" y="1885335"/>
            <a:ext cx="9115092" cy="1957181"/>
          </a:xfrm>
        </p:spPr>
        <p:txBody>
          <a:bodyPr anchor="ctr">
            <a:normAutofit lnSpcReduction="10000"/>
          </a:bodyPr>
          <a:lstStyle/>
          <a:p>
            <a:pPr marL="0" indent="0" algn="just">
              <a:buNone/>
            </a:pPr>
            <a:r>
              <a:rPr lang="tr-TR" sz="2800" i="1" dirty="0" smtClean="0">
                <a:latin typeface="Times New Roman" panose="02020603050405020304" pitchFamily="18" charset="0"/>
              </a:rPr>
              <a:t>Birim </a:t>
            </a:r>
            <a:r>
              <a:rPr lang="tr-TR" sz="2800" i="1" dirty="0">
                <a:latin typeface="Times New Roman" panose="02020603050405020304" pitchFamily="18" charset="0"/>
              </a:rPr>
              <a:t>Düzeyi Riskler</a:t>
            </a:r>
            <a:r>
              <a:rPr lang="tr-TR" sz="2800" dirty="0">
                <a:latin typeface="Times New Roman" panose="02020603050405020304" pitchFamily="18" charset="0"/>
              </a:rPr>
              <a:t>: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</a:rPr>
              <a:t>İdarenin </a:t>
            </a:r>
            <a:r>
              <a:rPr lang="tr-TR" sz="2800" dirty="0">
                <a:latin typeface="Times New Roman" panose="02020603050405020304" pitchFamily="18" charset="0"/>
              </a:rPr>
              <a:t>stratejik hedeflerine ulaşabilmesi açısından birimin kendi hedeflerine yönelik risklerdir. </a:t>
            </a:r>
          </a:p>
        </p:txBody>
      </p:sp>
      <p:sp>
        <p:nvSpPr>
          <p:cNvPr id="5" name="Unvan 4"/>
          <p:cNvSpPr txBox="1">
            <a:spLocks/>
          </p:cNvSpPr>
          <p:nvPr/>
        </p:nvSpPr>
        <p:spPr>
          <a:xfrm>
            <a:off x="1728439" y="652185"/>
            <a:ext cx="8911687" cy="6327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Hiyerarşisi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28421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8440" y="604445"/>
            <a:ext cx="9196070" cy="1280890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9418" y="1578038"/>
            <a:ext cx="9115092" cy="3052578"/>
          </a:xfrm>
        </p:spPr>
        <p:txBody>
          <a:bodyPr anchor="ctr"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sz="2800" i="1" dirty="0" smtClean="0">
                <a:latin typeface="Times New Roman" panose="02020603050405020304" pitchFamily="18" charset="0"/>
              </a:rPr>
              <a:t>Birimlere </a:t>
            </a:r>
            <a:r>
              <a:rPr lang="tr-TR" sz="2800" i="1" dirty="0">
                <a:latin typeface="Times New Roman" panose="02020603050405020304" pitchFamily="18" charset="0"/>
              </a:rPr>
              <a:t>Bağlı Alt Birim Düzeyi (Faaliyet Düzeyi) Riskler: </a:t>
            </a:r>
            <a:endParaRPr lang="tr-TR" sz="2800" i="1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i="1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Birim </a:t>
            </a:r>
            <a:r>
              <a:rPr lang="tr-TR" sz="2800" dirty="0">
                <a:latin typeface="Times New Roman" panose="02020603050405020304" pitchFamily="18" charset="0"/>
              </a:rPr>
              <a:t>hedeflerinin gerçekleştirmek üzere yürüttüğü faaliyetlere yönelik risklerdir.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Çalışanların </a:t>
            </a:r>
            <a:r>
              <a:rPr lang="tr-TR" sz="2800" dirty="0">
                <a:latin typeface="Times New Roman" panose="02020603050405020304" pitchFamily="18" charset="0"/>
              </a:rPr>
              <a:t>yürüttüğü tüm faaliyetler ve iş süreçlerindeki riskler bu kapsamdadır.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Risklerin </a:t>
            </a:r>
            <a:r>
              <a:rPr lang="tr-TR" sz="2800" dirty="0">
                <a:latin typeface="Times New Roman" panose="02020603050405020304" pitchFamily="18" charset="0"/>
              </a:rPr>
              <a:t>bu düzeyde iyi yönetilememesi öncelikle birim hedeflerine dolayısıyla stratejik hedeflere ulaşılmasını olumsuz yönde etkiler</a:t>
            </a:r>
            <a:r>
              <a:rPr lang="tr-TR" sz="2800" dirty="0">
                <a:latin typeface="Calibri" panose="020F0502020204030204" pitchFamily="34" charset="0"/>
              </a:rPr>
              <a:t>. </a:t>
            </a:r>
            <a:endParaRPr lang="tr-TR" dirty="0"/>
          </a:p>
        </p:txBody>
      </p:sp>
      <p:sp>
        <p:nvSpPr>
          <p:cNvPr id="5" name="Unvan 4"/>
          <p:cNvSpPr txBox="1">
            <a:spLocks/>
          </p:cNvSpPr>
          <p:nvPr/>
        </p:nvSpPr>
        <p:spPr>
          <a:xfrm>
            <a:off x="1728440" y="612118"/>
            <a:ext cx="8911687" cy="6327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Hiyerarşisi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335379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3"/>
          <p:cNvSpPr>
            <a:spLocks noGrp="1"/>
          </p:cNvSpPr>
          <p:nvPr>
            <p:ph type="title"/>
          </p:nvPr>
        </p:nvSpPr>
        <p:spPr>
          <a:xfrm>
            <a:off x="1659963" y="666783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 Süreci</a:t>
            </a:r>
            <a:endParaRPr lang="tr-TR" sz="3200" dirty="0">
              <a:solidFill>
                <a:srgbClr val="002060"/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717" y="1594337"/>
            <a:ext cx="4705668" cy="4114801"/>
          </a:xfrm>
          <a:prstGeom prst="rect">
            <a:avLst/>
          </a:prstGeom>
        </p:spPr>
      </p:pic>
      <p:sp>
        <p:nvSpPr>
          <p:cNvPr id="6" name="İçerik Yer Tutucusu 3"/>
          <p:cNvSpPr>
            <a:spLocks noGrp="1"/>
          </p:cNvSpPr>
          <p:nvPr>
            <p:ph idx="1"/>
          </p:nvPr>
        </p:nvSpPr>
        <p:spPr>
          <a:xfrm>
            <a:off x="5699520" y="1449232"/>
            <a:ext cx="6340082" cy="46936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 smtClean="0">
                <a:latin typeface="Times New Roman" panose="02020603050405020304" pitchFamily="18" charset="0"/>
              </a:rPr>
              <a:t>Risk Yönetim Süreci;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Times New Roman" panose="02020603050405020304" pitchFamily="18" charset="0"/>
              </a:rPr>
              <a:t>Risklerin </a:t>
            </a:r>
            <a:r>
              <a:rPr lang="tr-TR" sz="3200" dirty="0">
                <a:latin typeface="Times New Roman" panose="02020603050405020304" pitchFamily="18" charset="0"/>
              </a:rPr>
              <a:t>tespit edilmesini, </a:t>
            </a:r>
            <a:endParaRPr lang="tr-TR" sz="3200" dirty="0" smtClean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Times New Roman" panose="02020603050405020304" pitchFamily="18" charset="0"/>
              </a:rPr>
              <a:t>Risklerin </a:t>
            </a:r>
            <a:r>
              <a:rPr lang="tr-TR" sz="3200" dirty="0">
                <a:latin typeface="Times New Roman" panose="02020603050405020304" pitchFamily="18" charset="0"/>
              </a:rPr>
              <a:t>değerlendirilmesini</a:t>
            </a:r>
            <a:r>
              <a:rPr lang="tr-TR" sz="3200" dirty="0" smtClean="0">
                <a:latin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Times New Roman" panose="02020603050405020304" pitchFamily="18" charset="0"/>
              </a:rPr>
              <a:t>Risklere </a:t>
            </a:r>
            <a:r>
              <a:rPr lang="tr-TR" sz="3200" dirty="0">
                <a:latin typeface="Times New Roman" panose="02020603050405020304" pitchFamily="18" charset="0"/>
              </a:rPr>
              <a:t>cevap verilmesini, </a:t>
            </a:r>
            <a:endParaRPr lang="tr-TR" sz="3200" dirty="0" smtClean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latin typeface="Times New Roman" panose="02020603050405020304" pitchFamily="18" charset="0"/>
              </a:rPr>
              <a:t>Risklerin </a:t>
            </a:r>
            <a:r>
              <a:rPr lang="tr-TR" sz="3200" dirty="0">
                <a:latin typeface="Times New Roman" panose="02020603050405020304" pitchFamily="18" charset="0"/>
              </a:rPr>
              <a:t>izlenmesi ve </a:t>
            </a:r>
            <a:r>
              <a:rPr lang="tr-TR" sz="3200" dirty="0" smtClean="0">
                <a:latin typeface="Times New Roman" panose="02020603050405020304" pitchFamily="18" charset="0"/>
              </a:rPr>
              <a:t>raporlanmasını</a:t>
            </a:r>
          </a:p>
          <a:p>
            <a:pPr marL="0" indent="0">
              <a:buNone/>
            </a:pPr>
            <a:r>
              <a:rPr lang="tr-TR" sz="3200" dirty="0" smtClean="0">
                <a:latin typeface="Times New Roman" panose="02020603050405020304" pitchFamily="18" charset="0"/>
              </a:rPr>
              <a:t>kapsar</a:t>
            </a:r>
            <a:r>
              <a:rPr lang="tr-TR" sz="3200" dirty="0">
                <a:latin typeface="Times New Roman" panose="02020603050405020304" pitchFamily="18" charset="0"/>
              </a:rPr>
              <a:t>.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3563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789141" y="662360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Tespit Edilmesi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1013791" y="1679584"/>
            <a:ext cx="10614992" cy="4582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Risk </a:t>
            </a:r>
            <a:r>
              <a:rPr lang="tr-T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yönetimi sürecinin ilk aşaması olan risklerin tespit edilmesi; </a:t>
            </a:r>
            <a:endParaRPr lang="tr-TR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algn="just"/>
            <a:endParaRPr lang="tr-TR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715963" algn="just"/>
            <a:r>
              <a:rPr lang="tr-T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S</a:t>
            </a:r>
            <a:r>
              <a:rPr lang="tr-T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tratejik </a:t>
            </a:r>
            <a:r>
              <a:rPr lang="tr-T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amaç ve hedefler, birim hedefleri, birim faaliyetleri ve iş süreçlerine yönelik muhtemel tehditler ve </a:t>
            </a:r>
            <a:r>
              <a:rPr lang="tr-T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fırsatların, </a:t>
            </a:r>
          </a:p>
          <a:p>
            <a:pPr algn="just"/>
            <a:endParaRPr lang="tr-TR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1968500" algn="just"/>
            <a:r>
              <a:rPr lang="tr-TR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önceden </a:t>
            </a:r>
            <a:r>
              <a:rPr lang="tr-TR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tanımlanmış yöntemlerle belirlenmesi, gruplandırılması ve güncellenmesi sürecidir. </a:t>
            </a:r>
          </a:p>
        </p:txBody>
      </p:sp>
    </p:spTree>
    <p:extLst>
      <p:ext uri="{BB962C8B-B14F-4D97-AF65-F5344CB8AC3E}">
        <p14:creationId xmlns:p14="http://schemas.microsoft.com/office/powerpoint/2010/main" val="32123264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789141" y="662360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Tespit Edilmesi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1789141" y="1277114"/>
            <a:ext cx="933156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süreç hiyerarşisi içerisinde,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7913" indent="-363538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düzey,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77913" indent="-363538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1077913" indent="-363538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düzeyinde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tespit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edilir.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539750" algn="just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riskler,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0463" algn="just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tratejik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 hazırlama aşamasında oluşturulan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ekip tarafından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tespit edilir.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0463" algn="just"/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düzeyi ve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düzeyi (faaliyet düzeyi)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riskler,</a:t>
            </a:r>
          </a:p>
          <a:p>
            <a:pPr marL="1160463" algn="just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Risk Çalışma Grubu tarafından tespit edilir. </a:t>
            </a:r>
          </a:p>
          <a:p>
            <a:endParaRPr lang="tr-TR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650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789141" y="662360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Tespit Edilmesi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973014" y="1341654"/>
            <a:ext cx="1063283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tespit edebilmek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için;</a:t>
            </a:r>
          </a:p>
          <a:p>
            <a:pPr marL="1160463" indent="-446088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eyin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fırtınası,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0463" indent="-446088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PESTLE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analizi, GZFT/SWOT analizi tekniklerinden/yöntemlerinden </a:t>
            </a:r>
          </a:p>
          <a:p>
            <a:pPr marL="93663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biri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birkaçı kullanılabilir. </a:t>
            </a:r>
          </a:p>
          <a:p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Çalışma Grubu;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446088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irim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hedefleri üzerinde risklerin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tespitinde Risk Strateji Belgesine ekli (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Ek-3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yer alan sorulardan,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446088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akışları üzerindeki riskleri tespitinde Risk Strateji Belgesine ekli 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yer alan sorulardan yararlanabilir.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446088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akışları üzerinde riskler, alt birim yöneticileri ile birlikte iş adımları tek tek değerlendirilmek suretiyle tespit edilir.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8472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789141" y="662360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Tespit Edilmesi</a:t>
            </a:r>
            <a:endParaRPr lang="tr-TR" sz="3200" dirty="0"/>
          </a:p>
        </p:txBody>
      </p:sp>
      <p:sp>
        <p:nvSpPr>
          <p:cNvPr id="5" name="Dikdörtgen 4"/>
          <p:cNvSpPr/>
          <p:nvPr/>
        </p:nvSpPr>
        <p:spPr>
          <a:xfrm>
            <a:off x="1544030" y="1540946"/>
            <a:ext cx="9401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tanımlanırken, </a:t>
            </a:r>
          </a:p>
          <a:p>
            <a:pPr marL="714375" indent="363538" algn="just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erkes tarafından anlaşılabilir ve raporlamaya uygun ifadelere yer verilir. </a:t>
            </a:r>
          </a:p>
          <a:p>
            <a:pPr marL="714375" indent="363538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Tespit edilen riskler; “</a:t>
            </a:r>
            <a:r>
              <a:rPr lang="tr-T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riski veya “</a:t>
            </a:r>
            <a:r>
              <a:rPr lang="tr-TR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x’in</a:t>
            </a:r>
            <a:r>
              <a:rPr lang="tr-T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olması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riski şeklinde ifade edilir. </a:t>
            </a:r>
          </a:p>
          <a:p>
            <a:pPr marL="714375" indent="363538" algn="just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Riskin tanımından; riskin kaynağı ve ortaya çıkabilecek kayıp, açık ve net olarak anlaşılabilmelidir.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 tespit edildikten sonra iç risk ve dış risk şeklinde gruplandırılır.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Tespit edilen riskler,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Strateji Belgesine ekli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 teki </a:t>
            </a:r>
            <a:r>
              <a:rPr lang="tr-T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“Risk Tespit Formu” </a:t>
            </a:r>
            <a:r>
              <a:rPr lang="tr-TR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kaydedilir. </a:t>
            </a: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30108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789141" y="662360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Tespit Edilmesi</a:t>
            </a:r>
            <a:endParaRPr lang="tr-TR" sz="3200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59" y="1277114"/>
            <a:ext cx="10943126" cy="546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49116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4172" y="635262"/>
            <a:ext cx="8911687" cy="128089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Sunum Planı</a:t>
            </a:r>
            <a:endParaRPr lang="tr-TR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33325" y="1245937"/>
            <a:ext cx="4895260" cy="5188032"/>
          </a:xfrm>
        </p:spPr>
        <p:txBody>
          <a:bodyPr>
            <a:normAutofit lnSpcReduction="10000"/>
          </a:bodyPr>
          <a:lstStyle/>
          <a:p>
            <a:pPr marL="446088" lvl="0" indent="-446088">
              <a:buFont typeface="+mj-lt"/>
              <a:buAutoNum type="arabicParenR" startAt="11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</a:t>
            </a: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Cevap Verme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(Riski Kabul Etmek)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(Riski Kontrol Etmek)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(Riski Devretmek)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(Riskten Kaçınmak)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Risk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İzlenmesi ve Raporlanması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İzlenmesi ve Raporlanması (Birimlerde Yıllık İzleme)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İzlenmesi ve Raporlanması (Birimlerde Sürekli İzleme)</a:t>
            </a:r>
          </a:p>
          <a:p>
            <a:pPr marL="446088" lvl="0" indent="-446088">
              <a:buFont typeface="+mj-lt"/>
              <a:buAutoNum type="arabicParenR" startAt="11"/>
            </a:pPr>
            <a:r>
              <a:rPr lang="tr-TR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İzlenmesi ve Raporlanması (Stratejik Riskler)</a:t>
            </a:r>
          </a:p>
          <a:p>
            <a:pPr marL="457200" indent="-457200">
              <a:buFont typeface="+mj-lt"/>
              <a:buAutoNum type="arabicParenR" startAt="11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tr-TR" dirty="0"/>
          </a:p>
          <a:p>
            <a:pPr marL="0" indent="0">
              <a:buNone/>
            </a:pPr>
            <a:endParaRPr lang="tr-TR" b="1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 smtClean="0"/>
          </a:p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956635" y="1245937"/>
            <a:ext cx="4634228" cy="51880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Belgenin Amacı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Belgenin Dayanağı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 Sürecindeki Yapılar, Görev ve Sorumluluklar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Türleri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Hiyerarşisi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 Süreci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Tespit Edilmesi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 (Risklerin Ölçülmesi)</a:t>
            </a:r>
          </a:p>
          <a:p>
            <a:pPr>
              <a:buFont typeface="+mj-lt"/>
              <a:buAutoNum type="arabicParenR"/>
            </a:pP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 (Risklerin </a:t>
            </a:r>
            <a:r>
              <a:rPr lang="tr-TR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Önceliklendirilmesi</a:t>
            </a:r>
            <a:r>
              <a:rPr lang="tr-TR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endParaRPr lang="tr-TR" dirty="0" smtClean="0"/>
          </a:p>
          <a:p>
            <a:pPr marL="0" indent="0">
              <a:buFont typeface="Wingdings 3" charset="2"/>
              <a:buNone/>
            </a:pPr>
            <a:endParaRPr lang="tr-TR" b="1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b="1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92315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3987" y="1457887"/>
            <a:ext cx="9756834" cy="451104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değerlendirilmesi;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625" indent="350838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edilmiş risklerin analiz edilmesi,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625" indent="350838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olasılık açısından öneminin değerlendirilmesidir.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9625" indent="0">
              <a:buFont typeface="Wingdings" panose="05000000000000000000" pitchFamily="2" charset="2"/>
              <a:buChar char="Ø"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değerlendirilmesi, riskler tespit edildikten sonra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363538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ölçülmesi,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363538">
              <a:buFont typeface="Wingdings" panose="05000000000000000000" pitchFamily="2" charset="2"/>
              <a:buChar char="Ø"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önceliklendirilmesi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</a:p>
          <a:p>
            <a:pPr marL="714375" indent="363538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kaydedilmesi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aşamalarını kapsar.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83834" y="689219"/>
            <a:ext cx="9017141" cy="614754"/>
          </a:xfrm>
        </p:spPr>
        <p:txBody>
          <a:bodyPr>
            <a:normAutofit fontScale="90000"/>
          </a:bodyPr>
          <a:lstStyle/>
          <a:p>
            <a:pPr marL="0" indent="0"/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</a:t>
            </a:r>
            <a: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32061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13987" y="1457887"/>
            <a:ext cx="9756834" cy="451104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ölçülmesi,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riskin olma olasılığı ve etkisinin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hesaplanmasıdır.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önceliklendirilmesi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ölçme sonucunda aldıkları puan doğrultusunda önem derecesine göre sıralanmasıdır.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kaydedilmesi,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edilen her bir riskin numaralandırılarak kayıt altına alınmasıdır.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83834" y="689219"/>
            <a:ext cx="9017141" cy="614754"/>
          </a:xfrm>
        </p:spPr>
        <p:txBody>
          <a:bodyPr>
            <a:normAutofit fontScale="90000"/>
          </a:bodyPr>
          <a:lstStyle/>
          <a:p>
            <a:pPr marL="0" indent="0"/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</a:t>
            </a:r>
            <a: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176066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4550" y="1183680"/>
            <a:ext cx="10035858" cy="541641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edilen her bir riskin olma olasılığı ve etkileri rakamlarla gösterilir ve risk puanı hesaplanır.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olasılık ve etkileri 1 ila 5 arasında puanlanır. </a:t>
            </a:r>
          </a:p>
          <a:p>
            <a:pPr marL="1266825" indent="-457200" algn="just">
              <a:buFont typeface="Wingdings" panose="05000000000000000000" pitchFamily="2" charset="2"/>
              <a:buChar char="Ø"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 Puanı: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Riskin gerçekleşmesi halinde yaratacağı sonuçların etkisinin puanlanmasında; </a:t>
            </a:r>
          </a:p>
          <a:p>
            <a:pPr marL="1793875" indent="0" algn="just">
              <a:buNone/>
              <a:tabLst>
                <a:tab pos="8874125" algn="l"/>
              </a:tabLst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“1-çok düşük”,   “2-düşük”,   “3-orta”,   “4-yüksek”,   “5-çok yüksek”   puan derecelerini ifade eder. </a:t>
            </a:r>
          </a:p>
          <a:p>
            <a:pPr marL="1266825" indent="-457200" algn="just">
              <a:buFont typeface="Wingdings" panose="05000000000000000000" pitchFamily="2" charset="2"/>
              <a:buChar char="Ø"/>
            </a:pPr>
            <a:r>
              <a:rPr lang="tr-T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Olasılık Puanı: </a:t>
            </a: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riskin gerçekleşme olasılığının puanlanmasında; </a:t>
            </a:r>
          </a:p>
          <a:p>
            <a:pPr marL="1887538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“1-ihtimal dışı”, “2-zayıf olasılık”, “3-olası”, “4-yüksek olasılık”,   “5-neredeyse kesin”   puan derecelerini ifade eder.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82850" y="675402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(Risklerin Ölçülmesi)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359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2827" y="1406419"/>
            <a:ext cx="10035858" cy="505299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değerlendirme çalışmalarında yer alan her bir katılımcı ayrı ayrı etki puanı ve olasılık puanı verir katılımcıların verdikleri puanların aritmetik ortalaması alınarak riskin; (ortalama) etki puanı, (ortalama) olasılık puanı bulunur.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puanı, etki ve olasılık puanlarının çarpımı ile hesaplanır.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(Risk Puanı=Etki Puanı x Olasılık Puanı) 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 ve olasılıklarının puanlanması ve risk puanının hesaplanmasında “Risk Oylama Formu” kullanılır.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63644" y="675402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(Risklerin Ölçülmesi)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16218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63956" y="651956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Değerlendirilmesi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(Risklerin Ölçülmesi)</a:t>
            </a:r>
            <a:endParaRPr lang="tr-TR" sz="3200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5" y="1428383"/>
            <a:ext cx="10820400" cy="526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3383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2827" y="1406419"/>
            <a:ext cx="10035858" cy="505299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Hesaplanan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puanlarına göre risk seviyeleri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0" indent="-2857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düşük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5500" indent="-285750">
              <a:buFont typeface="Wingdings" panose="05000000000000000000" pitchFamily="2" charset="2"/>
              <a:buChar char="Ø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rta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825500" indent="-285750"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</a:t>
            </a: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olmak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üzere üç seviyeye ayrılır.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Düşük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seviyesi: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puanı 1, 2, 3, 4 olan riskleri ifade eder ve yeşil renk ile gösterilir.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seviyesi: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puanı 5, 6, 8, 9 olan riskleri ifade eder ve sarı renk ile gösterilir.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seviyesi: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puanı 10, 12, 15, 16, 20, 25 olan riskleri ifade eder ve kırmızı renk ile gösterilir.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64912" y="675402"/>
            <a:ext cx="10527088" cy="614754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 (Risklerin </a:t>
            </a:r>
            <a:r>
              <a:rPr lang="tr-TR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nceliklendirilmesi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097158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2827" y="1406419"/>
            <a:ext cx="10035858" cy="505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dirty="0" smtClean="0"/>
              <a:t>Risk seviyeleri </a:t>
            </a:r>
            <a:r>
              <a:rPr lang="tr-TR" dirty="0"/>
              <a:t>Risk Haritasında (</a:t>
            </a:r>
            <a:r>
              <a:rPr lang="tr-TR" b="1" dirty="0"/>
              <a:t>Ek</a:t>
            </a:r>
            <a:r>
              <a:rPr lang="tr-TR" dirty="0"/>
              <a:t>-</a:t>
            </a:r>
            <a:r>
              <a:rPr lang="tr-TR" b="1" dirty="0"/>
              <a:t>7 </a:t>
            </a:r>
            <a:r>
              <a:rPr lang="tr-TR" dirty="0"/>
              <a:t>) görülebilir.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64912" y="735659"/>
            <a:ext cx="10620873" cy="614754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 (Risklerin </a:t>
            </a:r>
            <a:r>
              <a:rPr lang="tr-TR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nceliklendirilmesi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3200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060" y="1909161"/>
            <a:ext cx="7209693" cy="467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8670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4550" y="1488481"/>
            <a:ext cx="10035858" cy="505299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puanı belirlendikten sonra riskler en yüksek puandan başlamak üzere sıralanır ve risk seviyeleri belirlenir. 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yöneticisi, puanı düşük olup hedefleri doğrudan etkileyebilecek riskleri öncelikleri arasına alabilir. </a:t>
            </a:r>
            <a:endParaRPr lang="tr-T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puanlarına göre sıralanması ve seviyelerinin belirlenmesinde “Risk Kayıt Formu” kullanılır.</a:t>
            </a:r>
            <a:r>
              <a:rPr lang="tr-TR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(Ek-8</a:t>
            </a:r>
            <a:r>
              <a:rPr lang="tr-T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76635" y="687126"/>
            <a:ext cx="10515365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 (Risklerin </a:t>
            </a:r>
            <a:r>
              <a:rPr lang="tr-TR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nceliklendirilmesi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76457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75366" y="663680"/>
            <a:ext cx="1047595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 (Risklerin </a:t>
            </a:r>
            <a:r>
              <a:rPr lang="tr-TR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nceliklendirilmesi</a:t>
            </a:r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3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183" y="1278434"/>
            <a:ext cx="9597171" cy="530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18940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5158" y="1535723"/>
            <a:ext cx="9983588" cy="485397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Risklere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cevap verme;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seviyelerine göre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önceliklendirilen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risklere yönelik alınacak kararların belirlenmesidir.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yönelik verilecek cevaplar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riskleri;</a:t>
            </a:r>
          </a:p>
          <a:p>
            <a:pPr marL="903288" indent="444500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kabul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3288" indent="444500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etmek,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3288" indent="444500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devretmek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03288" indent="444500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riskten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kaçınmak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olarak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grupta sınıflandırılır.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10536" y="659777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</a:t>
            </a:r>
            <a:endParaRPr lang="tr-TR" sz="3200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892" y="2672862"/>
            <a:ext cx="4225913" cy="389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2315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76400" y="675561"/>
            <a:ext cx="10515600" cy="719486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Belgenin Amacı</a:t>
            </a:r>
            <a:r>
              <a:rPr lang="tr-TR" dirty="0">
                <a:solidFill>
                  <a:srgbClr val="002060"/>
                </a:solidFill>
              </a:rPr>
              <a:t/>
            </a:r>
            <a:br>
              <a:rPr lang="tr-TR" dirty="0">
                <a:solidFill>
                  <a:srgbClr val="002060"/>
                </a:solidFill>
              </a:rPr>
            </a:br>
            <a:endParaRPr lang="tr-TR" sz="2800" b="1" i="1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4611" y="1395047"/>
            <a:ext cx="10458451" cy="441959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Üniversitenin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amaç ve hedefleri ile buna bağlı faaliyetlerin sürdürülmesini engelleyebilecek olan risklerin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20737" indent="-457200"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edilmesine, </a:t>
            </a:r>
          </a:p>
          <a:p>
            <a:pPr marL="820737" indent="-457200"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edilen risklerin analiz edilerek ölçülmesine,</a:t>
            </a:r>
          </a:p>
          <a:p>
            <a:pPr marL="820737" indent="-457200" algn="just">
              <a:buFont typeface="Wingdings" panose="05000000000000000000" pitchFamily="2" charset="2"/>
              <a:buChar char="§"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önceliklendirilmesine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0737" indent="-457200"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risklere karşı alınacak önlemlerin belirlenerek uygulanmasına, </a:t>
            </a:r>
          </a:p>
          <a:p>
            <a:pPr marL="820737" indent="-457200"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sürecinin izlenerek değerlendirilmesine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yöntemi belirlemektir.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617780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3984" y="1278433"/>
            <a:ext cx="9832231" cy="540372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Etmek: Risklere karşı herhangi bir eylem uygulamamaya karar verilmesidir.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alınacak önlemlerden sağlanacak fayda, alınacak önlemlerin maliyetinden daha düşük olduğunun anlaşılması durumunda risk kabul edilebilir.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risk iştahı içinde ise risk kabul edilebilir. Risk iştahı, risk puanı 1, 2, 3 olan risklerle sınırlandırılmıştır.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 algn="just">
              <a:buNone/>
            </a:pP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tr-TR" i="1" dirty="0" smtClean="0"/>
              <a:t>Risk </a:t>
            </a:r>
            <a:r>
              <a:rPr lang="tr-TR" i="1" dirty="0"/>
              <a:t>İştahı: Üniversitenin amaçları doğrultusunda </a:t>
            </a:r>
            <a:r>
              <a:rPr lang="tr-TR" i="1" u="sng" dirty="0"/>
              <a:t>kabul etmeye hazır olduğu</a:t>
            </a:r>
            <a:r>
              <a:rPr lang="tr-TR" i="1" dirty="0"/>
              <a:t> en yüksek risk </a:t>
            </a:r>
            <a:r>
              <a:rPr lang="tr-TR" i="1" dirty="0" smtClean="0"/>
              <a:t>düzeyidir.) </a:t>
            </a:r>
            <a:endParaRPr lang="tr-TR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03984" y="663679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(Riski Kabul Etmek)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0492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92969" y="1278434"/>
            <a:ext cx="10195646" cy="52395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 Etmek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kabul edilebilir bir seviyede tutulması için kontrol faaliyetleri aracılığıyla riske cevap verme yöntemidir.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yöntemler;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838" indent="-285750" algn="just"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Yönlendirici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kontroller: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Bilgilendirme, koruma, davranış şekli belirleme gibi dolaylı faaliyetlerle riskleri kontrol etme yöntemidir. </a:t>
            </a:r>
          </a:p>
          <a:p>
            <a:pPr marL="731838" indent="-285750" algn="just"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Önleyici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kontroller: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gerçekleşme olasılığını azaltıp Üniversite tarafından kabul edilebilir seviyede tutmak için yapılması gereken kontrollerdir. </a:t>
            </a:r>
          </a:p>
          <a:p>
            <a:pPr marL="731838" indent="-285750" algn="just"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edici kontroller: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Riskler gerçekleştikten sonra meydana gelen zarar ve hasarın ne olduğunun tespiti amacıyla yapılan kontrollerdir. </a:t>
            </a:r>
          </a:p>
          <a:p>
            <a:pPr marL="731838" indent="-285750" algn="just">
              <a:buFont typeface="Wingdings" panose="05000000000000000000" pitchFamily="2" charset="2"/>
              <a:buChar char="Ø"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Düzeltici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kontroller: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gerçekleştiği durumlarda, istenmeyen sonuçların etkisinin giderilmesine yönelik kontrollerdir.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10536" y="663680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(Riski Kontrol Etmek)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534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9523" y="1922585"/>
            <a:ext cx="10062117" cy="371621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Riski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Devretmek: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çok Üniversitenin doğrudan asli görev alanına girmeyen veya fayda-maliyet açısından Üniversite tarafından yapılması uygun görülmeyen ve bu anlamda riskleri yüksek olduğu değerlendirilen faaliyetlerin, uzmanlığı/donanımı/kaynağı olan başka bir idare/kişi/kuruluşa devredilmesi şeklinde riske cevap verilmesidir.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devredilse bile sorumluluk devredilemez.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87089" y="663679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(Riski Devretmek)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6544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03985" y="1770184"/>
            <a:ext cx="9457092" cy="20867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Riskten </a:t>
            </a:r>
            <a:r>
              <a:rPr lang="tr-T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Kaçınmak: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yönetilmeyecek kadar büyükse ve/veya faaliyet hayati öneme sahip değilse, faaliyete son verilmesidir.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22259" y="663679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 (Riskten Kaçınmak)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293085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9523" y="1389899"/>
            <a:ext cx="10062117" cy="645283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 verilmesi kararlaştırılan cevaplar “Risk Kayıt Formu”’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kaydedilir.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(Risk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Belgesine ekli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Ek-8 )</a:t>
            </a: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 Formuna kaydedilen riskler “Konsolide Risk Raporu” Risk Strateji Belgesine ekli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Ek-9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ile; </a:t>
            </a:r>
          </a:p>
          <a:p>
            <a:pPr marL="1498600" indent="-514350"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 Risk Koordinatörüne (İRK)’ye </a:t>
            </a:r>
          </a:p>
          <a:p>
            <a:pPr marL="1498600" indent="-514350" algn="just"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 Daire Başkanlığına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raporlanır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33721" y="640233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9793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878" y="1348154"/>
            <a:ext cx="10477842" cy="5369170"/>
          </a:xfrm>
          <a:prstGeom prst="rect">
            <a:avLst/>
          </a:prstGeom>
        </p:spPr>
      </p:pic>
      <p:sp>
        <p:nvSpPr>
          <p:cNvPr id="5" name="Unvan 3"/>
          <p:cNvSpPr>
            <a:spLocks noGrp="1"/>
          </p:cNvSpPr>
          <p:nvPr>
            <p:ph type="title"/>
          </p:nvPr>
        </p:nvSpPr>
        <p:spPr>
          <a:xfrm>
            <a:off x="1633721" y="640233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5675375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33721" y="640233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Riske Cevap Verme</a:t>
            </a:r>
            <a:endParaRPr lang="tr-TR" sz="3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8154" y="1254987"/>
            <a:ext cx="10539048" cy="53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5160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80319" y="1594337"/>
            <a:ext cx="8915400" cy="341141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risk; risk yönetim sürecinde alınan kararlar veya uygulanan kontroller sonucunda tamamen ortadan kalkmayan risktir.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Artık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seviyesi, risk alma ve kabullenme seviyesinin üzerinde ise risk yönetim süreci tekrar yapılır.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87090" y="651956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Artık Risk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8173655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9642" y="1641849"/>
            <a:ext cx="8915400" cy="43603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Birimlerde,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 var olup olmadığı,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ortaya çıkıp çıkmadığı,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gerçekleşme olasılıklarında ve etkilerinde bir değişiklik olup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olmadığı,</a:t>
            </a:r>
          </a:p>
          <a:p>
            <a:pPr marL="984250" indent="0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Yılda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kez gözden geçirilir ve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4250" indent="0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Sürekli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izlenir.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28474" y="648338"/>
            <a:ext cx="8911687" cy="614754"/>
          </a:xfrm>
        </p:spPr>
        <p:txBody>
          <a:bodyPr>
            <a:norm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</a:rPr>
              <a:t>Risklerin İzlenmesi ve Raporlanması </a:t>
            </a:r>
            <a:endParaRPr lang="tr-TR" sz="3200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0177" y="1499088"/>
            <a:ext cx="15906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6346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00788" y="1653572"/>
            <a:ext cx="10463673" cy="505202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 başkanlığında toplanan Birim Risk Çalışma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Grubu;</a:t>
            </a:r>
          </a:p>
          <a:p>
            <a:pPr marL="820738" indent="-457200" algn="just">
              <a:buFont typeface="Wingdings" panose="05000000000000000000" pitchFamily="2" charset="2"/>
              <a:buChar char="§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yılın Aralık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ayında; </a:t>
            </a:r>
          </a:p>
          <a:p>
            <a:pPr marL="1360488" indent="-457200"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hedeflerine ve faaliyetlerine ait yeni tespit edilen riskleri,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60488" indent="-457200" algn="just">
              <a:buFont typeface="Wingdings" panose="05000000000000000000" pitchFamily="2" charset="2"/>
              <a:buChar char="ü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puanı değişenleri ve kontrollerin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etkinliğini gözden geçirir ve sonuçlarını Konsolide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Raporu”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ile;</a:t>
            </a:r>
          </a:p>
          <a:p>
            <a:pPr marL="2251075" indent="-457200" algn="just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Koordinatörüne,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51075" indent="-457200" algn="just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 Daire Başkanlığına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raporlar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47448" y="523002"/>
            <a:ext cx="10480430" cy="614754"/>
          </a:xfrm>
        </p:spPr>
        <p:txBody>
          <a:bodyPr>
            <a:noAutofit/>
          </a:bodyPr>
          <a:lstStyle/>
          <a:p>
            <a:pPr marL="0" indent="0"/>
            <a:r>
              <a:rPr lang="tr-TR" sz="2800" b="1" dirty="0">
                <a:solidFill>
                  <a:srgbClr val="002060"/>
                </a:solidFill>
              </a:rPr>
              <a:t>Risklerin İzlenmesi ve Raporlanması </a:t>
            </a:r>
            <a:r>
              <a:rPr lang="tr-TR" sz="2800" b="1" dirty="0" smtClean="0">
                <a:solidFill>
                  <a:srgbClr val="002060"/>
                </a:solidFill>
              </a:rPr>
              <a:t/>
            </a:r>
            <a:br>
              <a:rPr lang="tr-TR" sz="2800" b="1" dirty="0" smtClean="0">
                <a:solidFill>
                  <a:srgbClr val="002060"/>
                </a:solidFill>
              </a:rPr>
            </a:br>
            <a:r>
              <a:rPr lang="tr-TR" sz="2800" b="1" dirty="0" smtClean="0">
                <a:solidFill>
                  <a:srgbClr val="002060"/>
                </a:solidFill>
              </a:rPr>
              <a:t>(Birimlerde Yıllık İzleme)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32161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232452" y="1677419"/>
            <a:ext cx="10555356" cy="3375228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5018 </a:t>
            </a:r>
            <a:r>
              <a:rPr lang="tr-TR" sz="2800" dirty="0">
                <a:latin typeface="Times New Roman" panose="02020603050405020304" pitchFamily="18" charset="0"/>
              </a:rPr>
              <a:t>sayılı Kamu Mali Yönetimi ve Kontrol Kanunu,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Kamu </a:t>
            </a:r>
            <a:r>
              <a:rPr lang="tr-TR" sz="2800" dirty="0">
                <a:latin typeface="Times New Roman" panose="02020603050405020304" pitchFamily="18" charset="0"/>
              </a:rPr>
              <a:t>İç Kontrol Standartları </a:t>
            </a:r>
            <a:r>
              <a:rPr lang="tr-TR" sz="2800" dirty="0" smtClean="0">
                <a:latin typeface="Times New Roman" panose="02020603050405020304" pitchFamily="18" charset="0"/>
              </a:rPr>
              <a:t>Tebliği,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Kamu </a:t>
            </a:r>
            <a:r>
              <a:rPr lang="tr-TR" sz="2800" dirty="0">
                <a:latin typeface="Times New Roman" panose="02020603050405020304" pitchFamily="18" charset="0"/>
              </a:rPr>
              <a:t>İç Kontrol Rehberi,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Üniversitemiz </a:t>
            </a:r>
            <a:r>
              <a:rPr lang="tr-TR" sz="2800" dirty="0">
                <a:latin typeface="Times New Roman" panose="02020603050405020304" pitchFamily="18" charset="0"/>
              </a:rPr>
              <a:t>Kamu İç Kontrol Standartlarına Uyum Eylem Planının 6.1.1 kod numarasıyla öngörülen </a:t>
            </a:r>
            <a:r>
              <a:rPr lang="tr-TR" sz="2800" i="1" dirty="0">
                <a:latin typeface="Times New Roman" panose="02020603050405020304" pitchFamily="18" charset="0"/>
              </a:rPr>
              <a:t>“ESOGÜ Kurumsal Risk Yönetim Strateji Belgesinin hazırlanması ve yürürlüğe konulması” </a:t>
            </a:r>
            <a:r>
              <a:rPr lang="tr-TR" sz="2800" dirty="0" smtClean="0">
                <a:latin typeface="Times New Roman" panose="02020603050405020304" pitchFamily="18" charset="0"/>
              </a:rPr>
              <a:t>eylemi.</a:t>
            </a:r>
          </a:p>
        </p:txBody>
      </p:sp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707308" y="706744"/>
            <a:ext cx="8911687" cy="629687"/>
          </a:xfrm>
        </p:spPr>
        <p:txBody>
          <a:bodyPr>
            <a:normAutofit fontScale="90000"/>
          </a:bodyPr>
          <a:lstStyle/>
          <a:p>
            <a:pPr lvl="0"/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Belgenin Dayanağı</a:t>
            </a:r>
            <a:r>
              <a:rPr lang="tr-TR" dirty="0">
                <a:solidFill>
                  <a:srgbClr val="002060"/>
                </a:solidFill>
              </a:rPr>
              <a:t/>
            </a:r>
            <a:br>
              <a:rPr lang="tr-TR" dirty="0">
                <a:solidFill>
                  <a:srgbClr val="002060"/>
                </a:solidFill>
              </a:rPr>
            </a:b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19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5147" y="1419110"/>
            <a:ext cx="11365838" cy="4230796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izleme sorumluluğu tüm çalışanlara aittir. Çalışanlar görev sorumluluğuna giren işleri yürütürken tespit ettikleri riskleri, kontrol eksikliklerini, önerilerini alt birim yöneticisine raporlar.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birim yöneticisi, çalışanlar tarafından kendisine raporlanan riskler ile kendisi tarafından tespit edilen riskleri Birim Risk Koordinatörüne raporlar.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Koordinatörü, kendisine iletilen riskler ile kendisi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edilen riskleri, yeni iş süreçlerine ilişkin riskleri, Birim Risk Çalışma Grubu ile görüşerek riske ilişkin kontrol yöntemine karar verilir ve Risk Kayıt Formu güncellenir.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Birden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fazla alt birimi ilgilendiren risk ve kontrolleri, alt birim yöneticilerine ve çalışanlara iletilir.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570893" y="476111"/>
            <a:ext cx="10181178" cy="614754"/>
          </a:xfrm>
        </p:spPr>
        <p:txBody>
          <a:bodyPr>
            <a:noAutofit/>
          </a:bodyPr>
          <a:lstStyle/>
          <a:p>
            <a:pPr marL="0" indent="0"/>
            <a:r>
              <a:rPr lang="tr-TR" sz="2800" b="1" dirty="0">
                <a:solidFill>
                  <a:srgbClr val="002060"/>
                </a:solidFill>
              </a:rPr>
              <a:t>Risklerin İzlenmesi ve Raporlanması </a:t>
            </a:r>
            <a:r>
              <a:rPr lang="tr-TR" sz="2800" b="1" dirty="0" smtClean="0">
                <a:solidFill>
                  <a:srgbClr val="002060"/>
                </a:solidFill>
              </a:rPr>
              <a:t>                           (Birimlerde Sürekli İzleme)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900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55078" y="1770802"/>
            <a:ext cx="10332304" cy="5380275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düzeydeki riskler,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20638" algn="just">
              <a:buFont typeface="Wingdings" panose="05000000000000000000" pitchFamily="2" charset="2"/>
              <a:buChar char="ü"/>
              <a:tabLst>
                <a:tab pos="1254125" algn="l"/>
              </a:tabLst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her yılın Aralık ayında gözden geçirilir ve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İKİYK’nin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değerlendirmesine sunulur.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4375" indent="20638" algn="just">
              <a:buFont typeface="Wingdings" panose="05000000000000000000" pitchFamily="2" charset="2"/>
              <a:buChar char="ü"/>
              <a:tabLst>
                <a:tab pos="1254125" algn="l"/>
              </a:tabLst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İKİYK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 sonucunu Rektör’e sunar.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Denetim Birimi Başkanlığı, denetim planları kapsamında birimlerde risk yönetim sürecini denetler. 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1633982" y="663679"/>
            <a:ext cx="10558018" cy="614754"/>
          </a:xfrm>
        </p:spPr>
        <p:txBody>
          <a:bodyPr>
            <a:noAutofit/>
          </a:bodyPr>
          <a:lstStyle/>
          <a:p>
            <a:pPr marL="0" indent="0"/>
            <a:r>
              <a:rPr lang="tr-TR" sz="3200" b="1" dirty="0">
                <a:solidFill>
                  <a:srgbClr val="002060"/>
                </a:solidFill>
              </a:rPr>
              <a:t>Risklerin İzlenmesi ve </a:t>
            </a:r>
            <a:r>
              <a:rPr lang="tr-TR" sz="3200" b="1" dirty="0" smtClean="0">
                <a:solidFill>
                  <a:srgbClr val="002060"/>
                </a:solidFill>
              </a:rPr>
              <a:t>Raporlanması (Stratejik Riskler)</a:t>
            </a:r>
            <a:endParaRPr lang="tr-TR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26807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12192000" cy="691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432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68062" y="2836985"/>
            <a:ext cx="9675812" cy="3777622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 ederim…</a:t>
            </a:r>
          </a:p>
          <a:p>
            <a:pPr marL="11430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Temmuz, 2020 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tr-TR" sz="3200" dirty="0" smtClean="0"/>
          </a:p>
          <a:p>
            <a:pPr marL="114300" indent="0">
              <a:buNone/>
            </a:pPr>
            <a:endParaRPr lang="tr-TR" sz="3200" dirty="0" smtClean="0"/>
          </a:p>
          <a:p>
            <a:pPr marL="114300" indent="0">
              <a:buNone/>
            </a:pPr>
            <a:endParaRPr lang="tr-TR" sz="3200" dirty="0"/>
          </a:p>
          <a:p>
            <a:pPr marL="114300" indent="0">
              <a:buNone/>
            </a:pPr>
            <a:endParaRPr lang="tr-TR" sz="32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320695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4"/>
          <p:cNvSpPr>
            <a:spLocks noGrp="1"/>
          </p:cNvSpPr>
          <p:nvPr>
            <p:ph type="title"/>
          </p:nvPr>
        </p:nvSpPr>
        <p:spPr>
          <a:xfrm>
            <a:off x="1610139" y="727677"/>
            <a:ext cx="10581861" cy="63277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 Sürecindeki Yapılar, Görev ve Sorumluluklar</a:t>
            </a:r>
            <a:r>
              <a:rPr lang="tr-TR" dirty="0">
                <a:solidFill>
                  <a:srgbClr val="002060"/>
                </a:solidFill>
              </a:rPr>
              <a:t/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/>
            </a:r>
            <a:br>
              <a:rPr lang="tr-TR" dirty="0">
                <a:solidFill>
                  <a:srgbClr val="002060"/>
                </a:solidFill>
              </a:rPr>
            </a:b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610139" y="1360449"/>
            <a:ext cx="9765548" cy="44099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Rektör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 İzleme ve Yönlendirme Kurulu (İKİYK),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 (İRK),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 (BRK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Çalışma Grubu (BRÇG),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Çalışanlar,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Denetim Birimi Başkanlığı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Strateji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Geliştirme Daire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Başkanlığı</a:t>
            </a:r>
            <a:endParaRPr lang="tr-T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99915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4"/>
          <p:cNvSpPr>
            <a:spLocks noGrp="1"/>
          </p:cNvSpPr>
          <p:nvPr>
            <p:ph type="title"/>
          </p:nvPr>
        </p:nvSpPr>
        <p:spPr>
          <a:xfrm>
            <a:off x="1610139" y="727677"/>
            <a:ext cx="10581861" cy="63277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 Sürecindeki Yapılar, Görev ve Sorumluluklar</a:t>
            </a:r>
            <a:r>
              <a:rPr lang="tr-TR" dirty="0">
                <a:solidFill>
                  <a:srgbClr val="002060"/>
                </a:solidFill>
              </a:rPr>
              <a:t/>
            </a:r>
            <a:br>
              <a:rPr lang="tr-TR" dirty="0">
                <a:solidFill>
                  <a:srgbClr val="002060"/>
                </a:solidFill>
              </a:rPr>
            </a:br>
            <a:r>
              <a:rPr lang="tr-TR" dirty="0">
                <a:solidFill>
                  <a:srgbClr val="002060"/>
                </a:solidFill>
              </a:rPr>
              <a:t/>
            </a:r>
            <a:br>
              <a:rPr lang="tr-TR" dirty="0">
                <a:solidFill>
                  <a:srgbClr val="002060"/>
                </a:solidFill>
              </a:rPr>
            </a:b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230923" y="1349298"/>
            <a:ext cx="10637134" cy="53685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İç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 İzleme ve Yönlendirme Kurulu (İKİYK):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Üniversitemiz Kamu İç Kontrol Standartlarına Uyum Eylem Planı hazırlık çalışmaları sürecinde oluşturulan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kuruldur. 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İdare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 (İRK):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Rektör tarafından görevlendirilen Rektör Yardımcılarından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biridir. 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Koordinatörü (BRK):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Üniversitemiz birimlerinin en üst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yöneticileridir.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 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 Çalışma Grubu (BRÇG):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Birim yöneticisi tarafından belirlenen birime bağlı alt birim yöneticilerinden ve birimin görevleri ile iç kontrol uygulamaları konusunda birikim ve tecrübesi olan ve en az üç kişiden oluşan çalışma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grubudur.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35565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4"/>
          <p:cNvSpPr>
            <a:spLocks noGrp="1"/>
          </p:cNvSpPr>
          <p:nvPr>
            <p:ph type="title"/>
          </p:nvPr>
        </p:nvSpPr>
        <p:spPr>
          <a:xfrm>
            <a:off x="1566382" y="649618"/>
            <a:ext cx="10543556" cy="632772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 Sürecindeki Yapılar, Görev ve Sorumluluklar</a:t>
            </a:r>
            <a:b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282390"/>
            <a:ext cx="8905461" cy="5217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8644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van 4"/>
          <p:cNvSpPr>
            <a:spLocks noGrp="1"/>
          </p:cNvSpPr>
          <p:nvPr>
            <p:ph type="title"/>
          </p:nvPr>
        </p:nvSpPr>
        <p:spPr>
          <a:xfrm>
            <a:off x="1633572" y="704231"/>
            <a:ext cx="8911687" cy="632772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Türleri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92696" y="1489043"/>
            <a:ext cx="10289612" cy="5168235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tr-TR" sz="2800" dirty="0">
                <a:latin typeface="Times New Roman" panose="02020603050405020304" pitchFamily="18" charset="0"/>
              </a:rPr>
              <a:t>Riskler, iç riskler ve dış riskler olmak üzere iki başlıkta değerlendirilir;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tr-TR" sz="2800" dirty="0" smtClean="0">
              <a:latin typeface="Times New Roman" panose="02020603050405020304" pitchFamily="18" charset="0"/>
            </a:endParaRPr>
          </a:p>
          <a:p>
            <a:pPr marL="1441450" indent="-457200" algn="just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Times New Roman" panose="02020603050405020304" pitchFamily="18" charset="0"/>
              </a:rPr>
              <a:t>İç </a:t>
            </a:r>
            <a:r>
              <a:rPr lang="tr-TR" sz="2800" dirty="0">
                <a:latin typeface="Times New Roman" panose="02020603050405020304" pitchFamily="18" charset="0"/>
              </a:rPr>
              <a:t>riskler: Üniversite tarafından doğrudan kontrol edilebilecek olaylar sonucunda ortaya çıkan risklerdir. </a:t>
            </a:r>
            <a:endParaRPr lang="tr-TR" sz="2800" dirty="0" smtClean="0">
              <a:latin typeface="Times New Roman" panose="02020603050405020304" pitchFamily="18" charset="0"/>
            </a:endParaRPr>
          </a:p>
          <a:p>
            <a:pPr marL="1441450" indent="-457200" algn="just">
              <a:buFont typeface="Wingdings" panose="05000000000000000000" pitchFamily="2" charset="2"/>
              <a:buChar char="ü"/>
            </a:pPr>
            <a:endParaRPr lang="tr-TR" sz="2800" dirty="0">
              <a:latin typeface="Times New Roman" panose="02020603050405020304" pitchFamily="18" charset="0"/>
            </a:endParaRPr>
          </a:p>
          <a:p>
            <a:pPr marL="1441450" indent="-457200" algn="just">
              <a:buFont typeface="Wingdings" panose="05000000000000000000" pitchFamily="2" charset="2"/>
              <a:buChar char="ü"/>
            </a:pPr>
            <a:r>
              <a:rPr lang="tr-TR" sz="2800" dirty="0" smtClean="0">
                <a:latin typeface="Times New Roman" panose="02020603050405020304" pitchFamily="18" charset="0"/>
              </a:rPr>
              <a:t>Dış </a:t>
            </a:r>
            <a:r>
              <a:rPr lang="tr-TR" sz="2800" dirty="0">
                <a:latin typeface="Times New Roman" panose="02020603050405020304" pitchFamily="18" charset="0"/>
              </a:rPr>
              <a:t>riskler: Üniversitenin kontrolü dışında gerçekleşen olaylar sonucunda ortaya çıkan risklerdir.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6633659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28440" y="604445"/>
            <a:ext cx="9196070" cy="1280890"/>
          </a:xfrm>
        </p:spPr>
        <p:txBody>
          <a:bodyPr>
            <a:normAutofit/>
          </a:bodyPr>
          <a:lstStyle/>
          <a:p>
            <a:pPr lvl="0"/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03032" y="1700419"/>
            <a:ext cx="6318229" cy="28012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</a:rPr>
              <a:t>Riskler;</a:t>
            </a:r>
          </a:p>
          <a:p>
            <a:pPr marL="984250" indent="-363538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Kurum düzeyinde, </a:t>
            </a:r>
          </a:p>
          <a:p>
            <a:pPr marL="984250" indent="-363538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Birim düzeyinde, </a:t>
            </a:r>
          </a:p>
          <a:p>
            <a:pPr marL="984250" indent="-363538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Times New Roman" panose="02020603050405020304" pitchFamily="18" charset="0"/>
              </a:rPr>
              <a:t>Alt </a:t>
            </a:r>
            <a:r>
              <a:rPr lang="tr-TR" sz="2800" dirty="0">
                <a:latin typeface="Times New Roman" panose="02020603050405020304" pitchFamily="18" charset="0"/>
              </a:rPr>
              <a:t>birim </a:t>
            </a:r>
            <a:r>
              <a:rPr lang="tr-TR" sz="2800" dirty="0" smtClean="0">
                <a:latin typeface="Times New Roman" panose="02020603050405020304" pitchFamily="18" charset="0"/>
              </a:rPr>
              <a:t>düzeyinde</a:t>
            </a:r>
          </a:p>
          <a:p>
            <a:pPr marL="0" indent="0">
              <a:buNone/>
            </a:pPr>
            <a:r>
              <a:rPr lang="tr-TR" sz="2800" dirty="0" smtClean="0">
                <a:latin typeface="Times New Roman" panose="02020603050405020304" pitchFamily="18" charset="0"/>
              </a:rPr>
              <a:t>yönetilir</a:t>
            </a:r>
            <a:r>
              <a:rPr lang="tr-TR" sz="2800" dirty="0">
                <a:latin typeface="Times New Roman" panose="02020603050405020304" pitchFamily="18" charset="0"/>
              </a:rPr>
              <a:t>. </a:t>
            </a:r>
            <a:r>
              <a:rPr lang="tr-TR" sz="2800" dirty="0" smtClean="0">
                <a:latin typeface="Times New Roman" panose="02020603050405020304" pitchFamily="18" charset="0"/>
              </a:rPr>
              <a:t> </a:t>
            </a:r>
            <a:endParaRPr lang="tr-TR" sz="2800" dirty="0">
              <a:latin typeface="Times New Roman" panose="02020603050405020304" pitchFamily="18" charset="0"/>
            </a:endParaRPr>
          </a:p>
        </p:txBody>
      </p:sp>
      <p:sp>
        <p:nvSpPr>
          <p:cNvPr id="5" name="Unvan 4"/>
          <p:cNvSpPr txBox="1">
            <a:spLocks/>
          </p:cNvSpPr>
          <p:nvPr/>
        </p:nvSpPr>
        <p:spPr>
          <a:xfrm>
            <a:off x="1728440" y="727677"/>
            <a:ext cx="8911687" cy="6327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Hiyerarşisi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09452220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1943</Words>
  <Application>Microsoft Office PowerPoint</Application>
  <PresentationFormat>Geniş ekran</PresentationFormat>
  <Paragraphs>282</Paragraphs>
  <Slides>43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50" baseType="lpstr">
      <vt:lpstr>Arial</vt:lpstr>
      <vt:lpstr>Calibri</vt:lpstr>
      <vt:lpstr>Century Gothic</vt:lpstr>
      <vt:lpstr>Times New Roman</vt:lpstr>
      <vt:lpstr>Wingdings</vt:lpstr>
      <vt:lpstr>Wingdings 3</vt:lpstr>
      <vt:lpstr>Duman</vt:lpstr>
      <vt:lpstr>T.C. Eskişehir Osmangazi Üniversitesi Strateji Geliştirme Daire Başkanlığı İç Kontrol Şube Müdürlüğü </vt:lpstr>
      <vt:lpstr>Sunum Planı</vt:lpstr>
      <vt:lpstr>Belgenin Amacı </vt:lpstr>
      <vt:lpstr>Belgenin Dayanağı </vt:lpstr>
      <vt:lpstr>Risk Yönetim Sürecindeki Yapılar, Görev ve Sorumluluklar  </vt:lpstr>
      <vt:lpstr>Risk Yönetim Sürecindeki Yapılar, Görev ve Sorumluluklar  </vt:lpstr>
      <vt:lpstr>Risk Yönetim Sürecindeki Yapılar, Görev ve Sorumluluklar   </vt:lpstr>
      <vt:lpstr>Risk Türleri</vt:lpstr>
      <vt:lpstr> </vt:lpstr>
      <vt:lpstr>PowerPoint Sunusu</vt:lpstr>
      <vt:lpstr> </vt:lpstr>
      <vt:lpstr> </vt:lpstr>
      <vt:lpstr> </vt:lpstr>
      <vt:lpstr>Risk Yönetim Süreci</vt:lpstr>
      <vt:lpstr>Risklerin Tespit Edilmesi</vt:lpstr>
      <vt:lpstr>Risklerin Tespit Edilmesi</vt:lpstr>
      <vt:lpstr>Risklerin Tespit Edilmesi</vt:lpstr>
      <vt:lpstr>Risklerin Tespit Edilmesi</vt:lpstr>
      <vt:lpstr>Risklerin Tespit Edilmesi</vt:lpstr>
      <vt:lpstr>Risklerin Değerlendirilmesi </vt:lpstr>
      <vt:lpstr>Risklerin Değerlendirilmesi </vt:lpstr>
      <vt:lpstr>Risklerin Değerlendirilmesi (Risklerin Ölçülmesi)</vt:lpstr>
      <vt:lpstr>Risklerin Değerlendirilmesi (Risklerin Ölçülmesi)</vt:lpstr>
      <vt:lpstr>Risklerin Değerlendirilmesi (Risklerin Ölçülmesi)</vt:lpstr>
      <vt:lpstr>Risklerin Değerlendirilmesi (Risklerin Önceliklendirilmesi)</vt:lpstr>
      <vt:lpstr>Risklerin Değerlendirilmesi (Risklerin Önceliklendirilmesi)</vt:lpstr>
      <vt:lpstr>Risklerin Değerlendirilmesi (Risklerin Önceliklendirilmesi)</vt:lpstr>
      <vt:lpstr>Risklerin Değerlendirilmesi (Risklerin Önceliklendirilmesi)</vt:lpstr>
      <vt:lpstr>Riske Cevap Verme</vt:lpstr>
      <vt:lpstr>Riske Cevap Verme (Riski Kabul Etmek)</vt:lpstr>
      <vt:lpstr>Riske Cevap Verme (Riski Kontrol Etmek)</vt:lpstr>
      <vt:lpstr>Riske Cevap Verme (Riski Devretmek)</vt:lpstr>
      <vt:lpstr>Riske Cevap Verme (Riskten Kaçınmak)</vt:lpstr>
      <vt:lpstr>Riske Cevap Verme</vt:lpstr>
      <vt:lpstr>Riske Cevap Verme</vt:lpstr>
      <vt:lpstr>Riske Cevap Verme</vt:lpstr>
      <vt:lpstr>Artık Risk</vt:lpstr>
      <vt:lpstr>Risklerin İzlenmesi ve Raporlanması </vt:lpstr>
      <vt:lpstr>Risklerin İzlenmesi ve Raporlanması  (Birimlerde Yıllık İzleme)</vt:lpstr>
      <vt:lpstr>Risklerin İzlenmesi ve Raporlanması                            (Birimlerde Sürekli İzleme)</vt:lpstr>
      <vt:lpstr>Risklerin İzlenmesi ve Raporlanması (Stratejik Riskler)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 KONTROL MEVZUATI</dc:title>
  <dc:creator>aylamantar</dc:creator>
  <cp:lastModifiedBy>aylamantar</cp:lastModifiedBy>
  <cp:revision>188</cp:revision>
  <dcterms:created xsi:type="dcterms:W3CDTF">2018-05-07T06:41:54Z</dcterms:created>
  <dcterms:modified xsi:type="dcterms:W3CDTF">2020-07-07T06:13:05Z</dcterms:modified>
</cp:coreProperties>
</file>